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72" y="4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Denner" userId="cf9e1ee9-655d-40a0-b10f-9dd36427cfa7" providerId="ADAL" clId="{3FF277C0-6CA7-4D17-8236-A1CB1472CA9B}"/>
    <pc:docChg chg="undo custSel mod modSld">
      <pc:chgData name="Carlos Denner" userId="cf9e1ee9-655d-40a0-b10f-9dd36427cfa7" providerId="ADAL" clId="{3FF277C0-6CA7-4D17-8236-A1CB1472CA9B}" dt="2025-10-12T17:02:33.794" v="47" actId="20577"/>
      <pc:docMkLst>
        <pc:docMk/>
      </pc:docMkLst>
      <pc:sldChg chg="addSp delSp modSp mod setBg">
        <pc:chgData name="Carlos Denner" userId="cf9e1ee9-655d-40a0-b10f-9dd36427cfa7" providerId="ADAL" clId="{3FF277C0-6CA7-4D17-8236-A1CB1472CA9B}" dt="2025-10-12T16:59:55.586" v="9" actId="26606"/>
        <pc:sldMkLst>
          <pc:docMk/>
          <pc:sldMk cId="0" sldId="256"/>
        </pc:sldMkLst>
        <pc:spChg chg="mod ord">
          <ac:chgData name="Carlos Denner" userId="cf9e1ee9-655d-40a0-b10f-9dd36427cfa7" providerId="ADAL" clId="{3FF277C0-6CA7-4D17-8236-A1CB1472CA9B}" dt="2025-10-12T16:59:55.586" v="9" actId="26606"/>
          <ac:spMkLst>
            <pc:docMk/>
            <pc:sldMk cId="0" sldId="256"/>
            <ac:spMk id="2" creationId="{00000000-0000-0000-0000-000000000000}"/>
          </ac:spMkLst>
        </pc:spChg>
        <pc:spChg chg="add">
          <ac:chgData name="Carlos Denner" userId="cf9e1ee9-655d-40a0-b10f-9dd36427cfa7" providerId="ADAL" clId="{3FF277C0-6CA7-4D17-8236-A1CB1472CA9B}" dt="2025-10-12T16:59:55.586" v="9" actId="26606"/>
          <ac:spMkLst>
            <pc:docMk/>
            <pc:sldMk cId="0" sldId="256"/>
            <ac:spMk id="5" creationId="{06DA9DF9-31F7-4056-B42E-878CC92417B8}"/>
          </ac:spMkLst>
        </pc:spChg>
        <pc:spChg chg="add del">
          <ac:chgData name="Carlos Denner" userId="cf9e1ee9-655d-40a0-b10f-9dd36427cfa7" providerId="ADAL" clId="{3FF277C0-6CA7-4D17-8236-A1CB1472CA9B}" dt="2025-10-12T16:59:16.348" v="1" actId="26606"/>
          <ac:spMkLst>
            <pc:docMk/>
            <pc:sldMk cId="0" sldId="256"/>
            <ac:spMk id="8" creationId="{9B7AD9F6-8CE7-4299-8FC6-328F4DCD3FF9}"/>
          </ac:spMkLst>
        </pc:spChg>
        <pc:spChg chg="add del">
          <ac:chgData name="Carlos Denner" userId="cf9e1ee9-655d-40a0-b10f-9dd36427cfa7" providerId="ADAL" clId="{3FF277C0-6CA7-4D17-8236-A1CB1472CA9B}" dt="2025-10-12T16:59:16.348" v="1" actId="26606"/>
          <ac:spMkLst>
            <pc:docMk/>
            <pc:sldMk cId="0" sldId="256"/>
            <ac:spMk id="10" creationId="{F49775AF-8896-43EE-92C6-83497D6DC56F}"/>
          </ac:spMkLst>
        </pc:spChg>
        <pc:spChg chg="add del">
          <ac:chgData name="Carlos Denner" userId="cf9e1ee9-655d-40a0-b10f-9dd36427cfa7" providerId="ADAL" clId="{3FF277C0-6CA7-4D17-8236-A1CB1472CA9B}" dt="2025-10-12T16:59:24.058" v="3" actId="26606"/>
          <ac:spMkLst>
            <pc:docMk/>
            <pc:sldMk cId="0" sldId="256"/>
            <ac:spMk id="12" creationId="{AF2F604E-43BE-4DC3-B983-E071523364F8}"/>
          </ac:spMkLst>
        </pc:spChg>
        <pc:spChg chg="add del">
          <ac:chgData name="Carlos Denner" userId="cf9e1ee9-655d-40a0-b10f-9dd36427cfa7" providerId="ADAL" clId="{3FF277C0-6CA7-4D17-8236-A1CB1472CA9B}" dt="2025-10-12T16:59:24.058" v="3" actId="26606"/>
          <ac:spMkLst>
            <pc:docMk/>
            <pc:sldMk cId="0" sldId="256"/>
            <ac:spMk id="13" creationId="{E91DC736-0EF8-4F87-9146-EBF1D2EE4D3D}"/>
          </ac:spMkLst>
        </pc:spChg>
        <pc:spChg chg="add del">
          <ac:chgData name="Carlos Denner" userId="cf9e1ee9-655d-40a0-b10f-9dd36427cfa7" providerId="ADAL" clId="{3FF277C0-6CA7-4D17-8236-A1CB1472CA9B}" dt="2025-10-12T16:59:24.058" v="3" actId="26606"/>
          <ac:spMkLst>
            <pc:docMk/>
            <pc:sldMk cId="0" sldId="256"/>
            <ac:spMk id="14" creationId="{08C9B587-E65E-4B52-B37C-ABEBB6E87928}"/>
          </ac:spMkLst>
        </pc:spChg>
        <pc:spChg chg="add del">
          <ac:chgData name="Carlos Denner" userId="cf9e1ee9-655d-40a0-b10f-9dd36427cfa7" providerId="ADAL" clId="{3FF277C0-6CA7-4D17-8236-A1CB1472CA9B}" dt="2025-10-12T16:59:24.058" v="3" actId="26606"/>
          <ac:spMkLst>
            <pc:docMk/>
            <pc:sldMk cId="0" sldId="256"/>
            <ac:spMk id="15" creationId="{097CD68E-23E3-4007-8847-CD0944C4F7BE}"/>
          </ac:spMkLst>
        </pc:spChg>
        <pc:spChg chg="add del">
          <ac:chgData name="Carlos Denner" userId="cf9e1ee9-655d-40a0-b10f-9dd36427cfa7" providerId="ADAL" clId="{3FF277C0-6CA7-4D17-8236-A1CB1472CA9B}" dt="2025-10-12T16:59:38.336" v="6" actId="26606"/>
          <ac:spMkLst>
            <pc:docMk/>
            <pc:sldMk cId="0" sldId="256"/>
            <ac:spMk id="17" creationId="{19C9EAEA-39D0-4B0E-A0EB-51E7B26740B1}"/>
          </ac:spMkLst>
        </pc:spChg>
        <pc:spChg chg="add del">
          <ac:chgData name="Carlos Denner" userId="cf9e1ee9-655d-40a0-b10f-9dd36427cfa7" providerId="ADAL" clId="{3FF277C0-6CA7-4D17-8236-A1CB1472CA9B}" dt="2025-10-12T16:59:38.336" v="6" actId="26606"/>
          <ac:spMkLst>
            <pc:docMk/>
            <pc:sldMk cId="0" sldId="256"/>
            <ac:spMk id="18" creationId="{20D5D19D-0789-4518-B5DC-D47ADF69D25A}"/>
          </ac:spMkLst>
        </pc:spChg>
        <pc:spChg chg="add del">
          <ac:chgData name="Carlos Denner" userId="cf9e1ee9-655d-40a0-b10f-9dd36427cfa7" providerId="ADAL" clId="{3FF277C0-6CA7-4D17-8236-A1CB1472CA9B}" dt="2025-10-12T16:59:38.336" v="6" actId="26606"/>
          <ac:spMkLst>
            <pc:docMk/>
            <pc:sldMk cId="0" sldId="256"/>
            <ac:spMk id="22" creationId="{B81933D1-5615-42C7-9C0B-4EB7105CCE2D}"/>
          </ac:spMkLst>
        </pc:spChg>
        <pc:spChg chg="add del">
          <ac:chgData name="Carlos Denner" userId="cf9e1ee9-655d-40a0-b10f-9dd36427cfa7" providerId="ADAL" clId="{3FF277C0-6CA7-4D17-8236-A1CB1472CA9B}" dt="2025-10-12T16:59:39.557" v="8" actId="26606"/>
          <ac:spMkLst>
            <pc:docMk/>
            <pc:sldMk cId="0" sldId="256"/>
            <ac:spMk id="24" creationId="{A3363022-C969-41E9-8EB2-E4C94908C1FA}"/>
          </ac:spMkLst>
        </pc:spChg>
        <pc:spChg chg="add del">
          <ac:chgData name="Carlos Denner" userId="cf9e1ee9-655d-40a0-b10f-9dd36427cfa7" providerId="ADAL" clId="{3FF277C0-6CA7-4D17-8236-A1CB1472CA9B}" dt="2025-10-12T16:59:39.557" v="8" actId="26606"/>
          <ac:spMkLst>
            <pc:docMk/>
            <pc:sldMk cId="0" sldId="256"/>
            <ac:spMk id="25" creationId="{8D1AD6B3-BE88-4CEB-BA17-790657CC4729}"/>
          </ac:spMkLst>
        </pc:spChg>
        <pc:grpChg chg="add del">
          <ac:chgData name="Carlos Denner" userId="cf9e1ee9-655d-40a0-b10f-9dd36427cfa7" providerId="ADAL" clId="{3FF277C0-6CA7-4D17-8236-A1CB1472CA9B}" dt="2025-10-12T16:59:38.336" v="6" actId="26606"/>
          <ac:grpSpMkLst>
            <pc:docMk/>
            <pc:sldMk cId="0" sldId="256"/>
            <ac:grpSpMk id="19" creationId="{032D8612-31EB-44CF-A1D0-14FD4C705424}"/>
          </ac:grpSpMkLst>
        </pc:grpChg>
        <pc:grpChg chg="add del">
          <ac:chgData name="Carlos Denner" userId="cf9e1ee9-655d-40a0-b10f-9dd36427cfa7" providerId="ADAL" clId="{3FF277C0-6CA7-4D17-8236-A1CB1472CA9B}" dt="2025-10-12T16:59:39.557" v="8" actId="26606"/>
          <ac:grpSpMkLst>
            <pc:docMk/>
            <pc:sldMk cId="0" sldId="256"/>
            <ac:grpSpMk id="26" creationId="{89D1390B-7E13-4B4F-9CB2-391063412E54}"/>
          </ac:grpSpMkLst>
        </pc:grpChg>
        <pc:picChg chg="mod">
          <ac:chgData name="Carlos Denner" userId="cf9e1ee9-655d-40a0-b10f-9dd36427cfa7" providerId="ADAL" clId="{3FF277C0-6CA7-4D17-8236-A1CB1472CA9B}" dt="2025-10-12T16:59:55.586" v="9" actId="26606"/>
          <ac:picMkLst>
            <pc:docMk/>
            <pc:sldMk cId="0" sldId="256"/>
            <ac:picMk id="3" creationId="{00000000-0000-0000-0000-000000000000}"/>
          </ac:picMkLst>
        </pc:picChg>
      </pc:sldChg>
      <pc:sldChg chg="addSp delSp modSp mod setBg">
        <pc:chgData name="Carlos Denner" userId="cf9e1ee9-655d-40a0-b10f-9dd36427cfa7" providerId="ADAL" clId="{3FF277C0-6CA7-4D17-8236-A1CB1472CA9B}" dt="2025-10-12T17:01:23.487" v="36" actId="14100"/>
        <pc:sldMkLst>
          <pc:docMk/>
          <pc:sldMk cId="0" sldId="257"/>
        </pc:sldMkLst>
        <pc:spChg chg="mod">
          <ac:chgData name="Carlos Denner" userId="cf9e1ee9-655d-40a0-b10f-9dd36427cfa7" providerId="ADAL" clId="{3FF277C0-6CA7-4D17-8236-A1CB1472CA9B}" dt="2025-10-12T17:00:59.882" v="15" actId="26606"/>
          <ac:spMkLst>
            <pc:docMk/>
            <pc:sldMk cId="0" sldId="257"/>
            <ac:spMk id="2" creationId="{00000000-0000-0000-0000-000000000000}"/>
          </ac:spMkLst>
        </pc:spChg>
        <pc:spChg chg="mod">
          <ac:chgData name="Carlos Denner" userId="cf9e1ee9-655d-40a0-b10f-9dd36427cfa7" providerId="ADAL" clId="{3FF277C0-6CA7-4D17-8236-A1CB1472CA9B}" dt="2025-10-12T17:01:23.487" v="36" actId="14100"/>
          <ac:spMkLst>
            <pc:docMk/>
            <pc:sldMk cId="0" sldId="257"/>
            <ac:spMk id="3" creationId="{00000000-0000-0000-0000-000000000000}"/>
          </ac:spMkLst>
        </pc:spChg>
        <pc:spChg chg="del">
          <ac:chgData name="Carlos Denner" userId="cf9e1ee9-655d-40a0-b10f-9dd36427cfa7" providerId="ADAL" clId="{3FF277C0-6CA7-4D17-8236-A1CB1472CA9B}" dt="2025-10-12T17:00:39.136" v="10" actId="478"/>
          <ac:spMkLst>
            <pc:docMk/>
            <pc:sldMk cId="0" sldId="257"/>
            <ac:spMk id="5" creationId="{00000000-0000-0000-0000-000000000000}"/>
          </ac:spMkLst>
        </pc:spChg>
        <pc:spChg chg="add del">
          <ac:chgData name="Carlos Denner" userId="cf9e1ee9-655d-40a0-b10f-9dd36427cfa7" providerId="ADAL" clId="{3FF277C0-6CA7-4D17-8236-A1CB1472CA9B}" dt="2025-10-12T17:00:50.108" v="12" actId="26606"/>
          <ac:spMkLst>
            <pc:docMk/>
            <pc:sldMk cId="0" sldId="257"/>
            <ac:spMk id="9" creationId="{F13C74B1-5B17-4795-BED0-7140497B445A}"/>
          </ac:spMkLst>
        </pc:spChg>
        <pc:spChg chg="add del">
          <ac:chgData name="Carlos Denner" userId="cf9e1ee9-655d-40a0-b10f-9dd36427cfa7" providerId="ADAL" clId="{3FF277C0-6CA7-4D17-8236-A1CB1472CA9B}" dt="2025-10-12T17:00:50.108" v="12" actId="26606"/>
          <ac:spMkLst>
            <pc:docMk/>
            <pc:sldMk cId="0" sldId="257"/>
            <ac:spMk id="11" creationId="{D4974D33-8DC5-464E-8C6D-BE58F0669C17}"/>
          </ac:spMkLst>
        </pc:spChg>
        <pc:spChg chg="add del">
          <ac:chgData name="Carlos Denner" userId="cf9e1ee9-655d-40a0-b10f-9dd36427cfa7" providerId="ADAL" clId="{3FF277C0-6CA7-4D17-8236-A1CB1472CA9B}" dt="2025-10-12T17:00:59.877" v="14" actId="26606"/>
          <ac:spMkLst>
            <pc:docMk/>
            <pc:sldMk cId="0" sldId="257"/>
            <ac:spMk id="13" creationId="{04812C46-200A-4DEB-A05E-3ED6C68C2387}"/>
          </ac:spMkLst>
        </pc:spChg>
        <pc:spChg chg="add del">
          <ac:chgData name="Carlos Denner" userId="cf9e1ee9-655d-40a0-b10f-9dd36427cfa7" providerId="ADAL" clId="{3FF277C0-6CA7-4D17-8236-A1CB1472CA9B}" dt="2025-10-12T17:00:59.877" v="14" actId="26606"/>
          <ac:spMkLst>
            <pc:docMk/>
            <pc:sldMk cId="0" sldId="257"/>
            <ac:spMk id="14" creationId="{D1EA859B-E555-4109-94F3-6700E046E008}"/>
          </ac:spMkLst>
        </pc:spChg>
        <pc:spChg chg="add">
          <ac:chgData name="Carlos Denner" userId="cf9e1ee9-655d-40a0-b10f-9dd36427cfa7" providerId="ADAL" clId="{3FF277C0-6CA7-4D17-8236-A1CB1472CA9B}" dt="2025-10-12T17:00:59.882" v="15" actId="26606"/>
          <ac:spMkLst>
            <pc:docMk/>
            <pc:sldMk cId="0" sldId="257"/>
            <ac:spMk id="16" creationId="{0E3596DD-156A-473E-9BB3-C6A29F7574E9}"/>
          </ac:spMkLst>
        </pc:spChg>
        <pc:spChg chg="add">
          <ac:chgData name="Carlos Denner" userId="cf9e1ee9-655d-40a0-b10f-9dd36427cfa7" providerId="ADAL" clId="{3FF277C0-6CA7-4D17-8236-A1CB1472CA9B}" dt="2025-10-12T17:00:59.882" v="15" actId="26606"/>
          <ac:spMkLst>
            <pc:docMk/>
            <pc:sldMk cId="0" sldId="257"/>
            <ac:spMk id="17" creationId="{2C46C4D6-C474-4E92-B52E-944C1118F7B6}"/>
          </ac:spMkLst>
        </pc:spChg>
        <pc:picChg chg="mod ord">
          <ac:chgData name="Carlos Denner" userId="cf9e1ee9-655d-40a0-b10f-9dd36427cfa7" providerId="ADAL" clId="{3FF277C0-6CA7-4D17-8236-A1CB1472CA9B}" dt="2025-10-12T17:00:59.882" v="15" actId="26606"/>
          <ac:picMkLst>
            <pc:docMk/>
            <pc:sldMk cId="0" sldId="257"/>
            <ac:picMk id="4" creationId="{00000000-0000-0000-0000-000000000000}"/>
          </ac:picMkLst>
        </pc:picChg>
      </pc:sldChg>
      <pc:sldChg chg="addSp delSp modSp mod setBg">
        <pc:chgData name="Carlos Denner" userId="cf9e1ee9-655d-40a0-b10f-9dd36427cfa7" providerId="ADAL" clId="{3FF277C0-6CA7-4D17-8236-A1CB1472CA9B}" dt="2025-10-12T17:02:33.794" v="47" actId="20577"/>
        <pc:sldMkLst>
          <pc:docMk/>
          <pc:sldMk cId="0" sldId="261"/>
        </pc:sldMkLst>
        <pc:spChg chg="mod">
          <ac:chgData name="Carlos Denner" userId="cf9e1ee9-655d-40a0-b10f-9dd36427cfa7" providerId="ADAL" clId="{3FF277C0-6CA7-4D17-8236-A1CB1472CA9B}" dt="2025-10-12T17:02:20.939" v="39" actId="26606"/>
          <ac:spMkLst>
            <pc:docMk/>
            <pc:sldMk cId="0" sldId="261"/>
            <ac:spMk id="2" creationId="{00000000-0000-0000-0000-000000000000}"/>
          </ac:spMkLst>
        </pc:spChg>
        <pc:spChg chg="mod ord">
          <ac:chgData name="Carlos Denner" userId="cf9e1ee9-655d-40a0-b10f-9dd36427cfa7" providerId="ADAL" clId="{3FF277C0-6CA7-4D17-8236-A1CB1472CA9B}" dt="2025-10-12T17:02:33.794" v="47" actId="20577"/>
          <ac:spMkLst>
            <pc:docMk/>
            <pc:sldMk cId="0" sldId="261"/>
            <ac:spMk id="3" creationId="{00000000-0000-0000-0000-000000000000}"/>
          </ac:spMkLst>
        </pc:spChg>
        <pc:spChg chg="mod">
          <ac:chgData name="Carlos Denner" userId="cf9e1ee9-655d-40a0-b10f-9dd36427cfa7" providerId="ADAL" clId="{3FF277C0-6CA7-4D17-8236-A1CB1472CA9B}" dt="2025-10-12T17:02:20.939" v="39" actId="26606"/>
          <ac:spMkLst>
            <pc:docMk/>
            <pc:sldMk cId="0" sldId="261"/>
            <ac:spMk id="5" creationId="{00000000-0000-0000-0000-000000000000}"/>
          </ac:spMkLst>
        </pc:spChg>
        <pc:spChg chg="add del">
          <ac:chgData name="Carlos Denner" userId="cf9e1ee9-655d-40a0-b10f-9dd36427cfa7" providerId="ADAL" clId="{3FF277C0-6CA7-4D17-8236-A1CB1472CA9B}" dt="2025-10-12T17:02:20.936" v="38" actId="26606"/>
          <ac:spMkLst>
            <pc:docMk/>
            <pc:sldMk cId="0" sldId="261"/>
            <ac:spMk id="10" creationId="{D009D6D5-DAC2-4A8B-A17A-E206B9012D09}"/>
          </ac:spMkLst>
        </pc:spChg>
        <pc:spChg chg="add">
          <ac:chgData name="Carlos Denner" userId="cf9e1ee9-655d-40a0-b10f-9dd36427cfa7" providerId="ADAL" clId="{3FF277C0-6CA7-4D17-8236-A1CB1472CA9B}" dt="2025-10-12T17:02:20.939" v="39" actId="26606"/>
          <ac:spMkLst>
            <pc:docMk/>
            <pc:sldMk cId="0" sldId="261"/>
            <ac:spMk id="12" creationId="{79BB35BC-D5C2-4C8B-A22A-A71E6191913B}"/>
          </ac:spMkLst>
        </pc:spChg>
        <pc:picChg chg="mod">
          <ac:chgData name="Carlos Denner" userId="cf9e1ee9-655d-40a0-b10f-9dd36427cfa7" providerId="ADAL" clId="{3FF277C0-6CA7-4D17-8236-A1CB1472CA9B}" dt="2025-10-12T17:02:20.939" v="39" actId="26606"/>
          <ac:picMkLst>
            <pc:docMk/>
            <pc:sldMk cId="0" sldId="261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09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0&#12305;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0&#12305;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6&#12305;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7&#12305;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0&#12305;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0&#12305;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13&#12305;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4" Type="http://schemas.openxmlformats.org/officeDocument/2006/relationships/hyperlink" Target="https://www.thinkglobalhealth.org/article/health-latin-america-and-promise-artificial-intelligence#:~:text=The%20development%20of%20AI%20is,from%20being%20transformed%20by%20A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4" Type="http://schemas.openxmlformats.org/officeDocument/2006/relationships/hyperlink" Target="https://www.thinkglobalhealth.org/article/health-latin-america-and-promise-artificial-intelligence#:~:text=The%20development%20of%20AI%20is,from%20being%20transformed%20by%20A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inkglobalhealth.org/article/health-latin-america-and-promise-artificial-intelligence#:~:text=Brazil%20currently%20leads%20the%20region,featuring%20digital%20health%2C%20including%20AI" TargetMode="External"/><Relationship Id="rId4" Type="http://schemas.openxmlformats.org/officeDocument/2006/relationships/hyperlink" Target="https://www.thinkglobalhealth.org/article/health-latin-america-and-promise-artificial-intelligence#:~:text=Argentina%2C%20Brazil%2C%20Chile%2C%20and%20Colombia,remarkable%20results%20for%20the%20region%27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cl.ac.uk/news/nhs-data-enables-ai-model-for-optimising-diabetic-eye-screening#:~:text=NHS%20data%20enables%20AI%20model,for%20optimising%20diabetic%20eye%20screening" TargetMode="External"/><Relationship Id="rId4" Type="http://schemas.openxmlformats.org/officeDocument/2006/relationships/hyperlink" Target="file:///\\home\oai\redirect.html#:~:text=CHARTWatch%2C%20the%20artificial%20intelligence%20,and%20nurses%20can%20intervene%20early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lobalhealthintelligence.com/ghi-analysis/how-ai-impacts-the-latin-american-healthcare-market/#:~:text=Clearly%2C%20these%20numbers%20indicate%20that,partly%20positive%20and%20partly%20negative" TargetMode="External"/><Relationship Id="rId4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randviewresearch.com/horizon/outlook/ai-in-healthcare-market/latin-america#:~:text=Latin%20America%20Ai%20In%20Healthcare,Market%20Size%20%26%20Outlook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4" Type="http://schemas.openxmlformats.org/officeDocument/2006/relationships/hyperlink" Target="file:///\\home\oai\redirect.html#:~:text=CHARTWatch%2C%20the%20artificial%20intelligence%20,and%20nurses%20can%20intervene%20early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Relationship Id="rId5" Type="http://schemas.openxmlformats.org/officeDocument/2006/relationships/hyperlink" Target="www.pewresearch.org/wp-content/uploads/sites/20/2023/02/PS_2023.02.22_AI-health_REPORT.pdf#:~:text=patient%20and%20health%20care%20provider%3A,records%20worse%2C%20compared%20with%2022" TargetMode="External"/><Relationship Id="rId4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4" Type="http://schemas.openxmlformats.org/officeDocument/2006/relationships/hyperlink" Target="file:///\\home\oai\redirect.html#:~:text=CHARTWatch%2C%20the%20artificial%20intelligence%20,and%20nurses%20can%20intervene%20earl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2601" y="482600"/>
            <a:ext cx="3465438" cy="34253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dirty="0">
                <a:latin typeface="+mj-lt"/>
                <a:ea typeface="+mj-ea"/>
                <a:cs typeface="+mj-cs"/>
              </a:rPr>
              <a:t>Del hype a la </a:t>
            </a:r>
            <a:r>
              <a:rPr lang="en-US" sz="3300" b="1" dirty="0" err="1">
                <a:latin typeface="+mj-lt"/>
                <a:ea typeface="+mj-ea"/>
                <a:cs typeface="+mj-cs"/>
              </a:rPr>
              <a:t>política</a:t>
            </a:r>
            <a:r>
              <a:rPr lang="en-US" sz="3300" b="1" dirty="0">
                <a:latin typeface="+mj-lt"/>
                <a:ea typeface="+mj-ea"/>
                <a:cs typeface="+mj-cs"/>
              </a:rPr>
              <a:t> </a:t>
            </a:r>
            <a:r>
              <a:rPr lang="en-US" sz="3300" b="1" dirty="0" err="1">
                <a:latin typeface="+mj-lt"/>
                <a:ea typeface="+mj-ea"/>
                <a:cs typeface="+mj-cs"/>
              </a:rPr>
              <a:t>pública</a:t>
            </a:r>
            <a:endParaRPr lang="en-US" sz="3300" dirty="0"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 err="1">
                <a:latin typeface="+mj-lt"/>
                <a:ea typeface="+mj-ea"/>
                <a:cs typeface="+mj-cs"/>
              </a:rPr>
              <a:t>Cómo</a:t>
            </a:r>
            <a:r>
              <a:rPr lang="en-US" sz="3300" dirty="0">
                <a:latin typeface="+mj-lt"/>
                <a:ea typeface="+mj-ea"/>
                <a:cs typeface="+mj-cs"/>
              </a:rPr>
              <a:t> </a:t>
            </a:r>
            <a:r>
              <a:rPr lang="en-US" sz="3300" dirty="0" err="1">
                <a:latin typeface="+mj-lt"/>
                <a:ea typeface="+mj-ea"/>
                <a:cs typeface="+mj-cs"/>
              </a:rPr>
              <a:t>gobernar</a:t>
            </a:r>
            <a:r>
              <a:rPr lang="en-US" sz="3300" dirty="0">
                <a:latin typeface="+mj-lt"/>
                <a:ea typeface="+mj-ea"/>
                <a:cs typeface="+mj-cs"/>
              </a:rPr>
              <a:t> la IA </a:t>
            </a:r>
            <a:r>
              <a:rPr lang="en-US" sz="3300" dirty="0" err="1">
                <a:latin typeface="+mj-lt"/>
                <a:ea typeface="+mj-ea"/>
                <a:cs typeface="+mj-cs"/>
              </a:rPr>
              <a:t>en</a:t>
            </a:r>
            <a:r>
              <a:rPr lang="en-US" sz="3300" dirty="0">
                <a:latin typeface="+mj-lt"/>
                <a:ea typeface="+mj-ea"/>
                <a:cs typeface="+mj-cs"/>
              </a:rPr>
              <a:t> </a:t>
            </a:r>
            <a:r>
              <a:rPr lang="en-US" sz="3300" dirty="0" err="1">
                <a:latin typeface="+mj-lt"/>
                <a:ea typeface="+mj-ea"/>
                <a:cs typeface="+mj-cs"/>
              </a:rPr>
              <a:t>el</a:t>
            </a:r>
            <a:r>
              <a:rPr lang="en-US" sz="3300" dirty="0">
                <a:latin typeface="+mj-lt"/>
                <a:ea typeface="+mj-ea"/>
                <a:cs typeface="+mj-cs"/>
              </a:rPr>
              <a:t> sector </a:t>
            </a:r>
            <a:r>
              <a:rPr lang="en-US" sz="3300" dirty="0" err="1">
                <a:latin typeface="+mj-lt"/>
                <a:ea typeface="+mj-ea"/>
                <a:cs typeface="+mj-cs"/>
              </a:rPr>
              <a:t>público</a:t>
            </a:r>
            <a:endParaRPr lang="en-US" sz="33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 0" descr="/home/oai/share/cached_assets_used/slide1.png"/>
          <p:cNvPicPr>
            <a:picLocks noChangeAspect="1"/>
          </p:cNvPicPr>
          <p:nvPr/>
        </p:nvPicPr>
        <p:blipFill>
          <a:blip r:embed="rId3"/>
          <a:srcRect l="10777" r="2278" b="2"/>
          <a:stretch>
            <a:fillRect/>
          </a:stretch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importa?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Estudiantes y funcionarios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Dos roles: usar IA y gobernarla
• Visión estratégica y ética pública
• Capacidad institucional para innovación</a:t>
            </a:r>
            <a:endParaRPr lang="en-US" sz="1200" dirty="0"/>
          </a:p>
        </p:txBody>
      </p:sp>
      <p:pic>
        <p:nvPicPr>
          <p:cNvPr id="4" name="Image 0" descr="/home/oai/share/cached_assets_used/slide10.png"/>
          <p:cNvPicPr>
            <a:picLocks noChangeAspect="1"/>
          </p:cNvPicPr>
          <p:nvPr/>
        </p:nvPicPr>
        <p:blipFill>
          <a:blip r:embed="rId3"/>
          <a:srcRect l="12626" r="12626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ya está aquí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Instantáneas regionales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Movilidad urbana y datos en tiempo real
• Interacción ciudadana y chatbots
• Procesos judiciales y administrativos automáticos</a:t>
            </a:r>
            <a:endParaRPr lang="en-US" sz="1200" dirty="0"/>
          </a:p>
        </p:txBody>
      </p:sp>
      <p:pic>
        <p:nvPicPr>
          <p:cNvPr id="4" name="Image 0" descr="/home/oai/share/cached_assets_used/slide11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 dato que nos aterriza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en números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03120"/>
            <a:ext cx="4846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800" b="1" dirty="0">
                <a:solidFill>
                  <a:srgbClr val="5DA5A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65%</a:t>
            </a: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las organizaciones usan IA generativa regularmente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457200" y="3291840"/>
            <a:ext cx="48463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Genera oportunidad de innovación
• Necesidad de capacidades analíticas y éticas</a:t>
            </a:r>
            <a:endParaRPr lang="en-US" sz="1200" dirty="0"/>
          </a:p>
        </p:txBody>
      </p:sp>
      <p:pic>
        <p:nvPicPr>
          <p:cNvPr id="5" name="Image 0" descr="/home/oai/share/cached_assets_used/slide12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instituciones fijan las reglas del juego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Señales de gobernanza en Colombia, Brasil y Canadá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nacionales de IA
• Evaluaciones de impacto obligatorias
• Pilotos regulados y sandboxes</a:t>
            </a:r>
            <a:endParaRPr lang="en-US" sz="1200" dirty="0"/>
          </a:p>
        </p:txBody>
      </p:sp>
      <p:pic>
        <p:nvPicPr>
          <p:cNvPr id="4" name="Image 0" descr="/home/oai/share/cached_assets_used/slide13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Política y regulación de IA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equilibrio entre innovación y protección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regulación de IA busca maximizar beneficios públicos y minimizar daños — sin frenar la innovación.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regular la IA?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Encontrar el punto justo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Decisiones críticas: empleo, salud, seguridad
• Riesgos: sesgo, privacidad, seguridad, accidentes
• "Ni sub‑ni sobre‑regulación": encontrar el punto justo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 de enfoques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 de regiones</a:t>
            </a:r>
            <a:endParaRPr lang="en-US" sz="2000" dirty="0"/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Región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Enfoque resumido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Ley integral; modelo por riesgo; prohibiciones puntuales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obligatoria en sector público; transparencia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PL 2338/2023; riesgo “excesivo” y “alto”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Guías sectoriales; leyes locales contra sesgo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estatal; revisiones de seguridad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Política CONPES; estrategia en desarrollo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Unión Europea: Ley de IA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 basado en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Categorías: riesgo inaceptable (prohibido), alto (requisitos estrictos), limitado (transparencia), mínimo
• Ejemplos: social scoring prohibido; IA médica / conducción = alto riesgo
• Obligaciones: gestión de riesgo, calidad de datos, documentación, supervisión humana, marcado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Canadá: AIA y ADM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Gestión pública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Directiva sobre decisiones automatizadas (ADM) en el gobierno
• AIA obligatoria antes de desplegar IA: evalúa sesgo, explicabilidad, privacidad
• Niveles de impacto → medidas de mitigación y transparencia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Brasil: PL 2338/2023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Clasificación por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Senado aprobó marco general de IA (2024)
• Clasificación por riesgo: “excesivo” (prohibido), “alto” (requisitos: supervisión humana, auditorías)
• Ámbitos: infraestructura crítica, justicia, salud, vehículos autónomos, etc.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51435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28650" y="482600"/>
            <a:ext cx="2916395" cy="1350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¿Dónde está la IA hoy?</a:t>
            </a:r>
            <a:endParaRPr lang="en-US" sz="2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IA en la vida diaria y en el Estado</a:t>
            </a:r>
          </a:p>
        </p:txBody>
      </p:sp>
      <p:sp>
        <p:nvSpPr>
          <p:cNvPr id="3" name="Text 1"/>
          <p:cNvSpPr/>
          <p:nvPr/>
        </p:nvSpPr>
        <p:spPr>
          <a:xfrm>
            <a:off x="628650" y="1967535"/>
            <a:ext cx="3943350" cy="266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/>
              <a:t>Asistentes</a:t>
            </a:r>
            <a:r>
              <a:rPr lang="en-US" sz="1500" dirty="0"/>
              <a:t>, </a:t>
            </a:r>
            <a:r>
              <a:rPr lang="en-US" sz="1500" dirty="0" err="1"/>
              <a:t>búsqueda</a:t>
            </a:r>
            <a:r>
              <a:rPr lang="en-US" sz="1500" dirty="0"/>
              <a:t>, </a:t>
            </a:r>
            <a:r>
              <a:rPr lang="en-US" sz="1500" dirty="0" err="1"/>
              <a:t>traducción</a:t>
            </a:r>
            <a:r>
              <a:rPr lang="en-US" sz="1500" dirty="0"/>
              <a:t>, </a:t>
            </a:r>
            <a:r>
              <a:rPr lang="en-US" sz="1500" dirty="0" err="1"/>
              <a:t>cámara</a:t>
            </a:r>
            <a:r>
              <a:rPr lang="en-US" sz="1500" dirty="0"/>
              <a:t>
Chatbots y </a:t>
            </a:r>
            <a:r>
              <a:rPr lang="en-US" sz="1500" dirty="0" err="1"/>
              <a:t>priorización</a:t>
            </a:r>
            <a:r>
              <a:rPr lang="en-US" sz="1500" dirty="0"/>
              <a:t> de </a:t>
            </a:r>
            <a:r>
              <a:rPr lang="en-US" sz="1500" dirty="0" err="1"/>
              <a:t>trámites</a:t>
            </a:r>
            <a:r>
              <a:rPr lang="en-US" sz="1500" dirty="0"/>
              <a:t>
</a:t>
            </a:r>
            <a:r>
              <a:rPr lang="en-US" sz="1500" dirty="0" err="1"/>
              <a:t>Tráfico</a:t>
            </a:r>
            <a:r>
              <a:rPr lang="en-US" sz="1500" dirty="0"/>
              <a:t>, </a:t>
            </a:r>
            <a:r>
              <a:rPr lang="en-US" sz="1500" dirty="0" err="1"/>
              <a:t>alumbrado</a:t>
            </a:r>
            <a:r>
              <a:rPr lang="en-US" sz="1500" dirty="0"/>
              <a:t>, </a:t>
            </a:r>
            <a:r>
              <a:rPr lang="en-US" sz="1500" dirty="0" err="1"/>
              <a:t>seguridad</a:t>
            </a:r>
            <a:r>
              <a:rPr lang="en-US" sz="1500" dirty="0"/>
              <a:t> </a:t>
            </a:r>
            <a:r>
              <a:rPr lang="en-US" sz="1500" dirty="0" err="1"/>
              <a:t>inteligente</a:t>
            </a:r>
            <a:r>
              <a:rPr lang="en-US" sz="1500" dirty="0"/>
              <a:t>
Salud, </a:t>
            </a:r>
            <a:r>
              <a:rPr lang="en-US" sz="1500" dirty="0" err="1"/>
              <a:t>justicia</a:t>
            </a:r>
            <a:r>
              <a:rPr lang="en-US" sz="1500" dirty="0"/>
              <a:t> y </a:t>
            </a:r>
            <a:r>
              <a:rPr lang="en-US" sz="1500" dirty="0" err="1"/>
              <a:t>educación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cambio</a:t>
            </a:r>
            <a:endParaRPr lang="en-US" sz="1500" dirty="0"/>
          </a:p>
        </p:txBody>
      </p:sp>
      <p:pic>
        <p:nvPicPr>
          <p:cNvPr id="4" name="Image 0" descr="/home/oai/share/cached_assets_used/slide2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100739" y="994502"/>
            <a:ext cx="3560660" cy="31757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Estados Unidos: enfoque sectorial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Guías y leyes locales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Sin ley federal única; sectorial + guías
• Caso NYC: auditorías de sesgo para herramientas de contratación
• Tendencia: regulaciones estatal/local + guías federales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China: control y seguridad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Medidas interinas 2023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Medidas interinas para IA generativa (2023) exigen revisiones de seguridad y requisitos de contenido/etiquetado
• Enfoque en alineación regulatoria con prioridades estatales y gestión de plataformas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Colombia: de estrategia a normativa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CONPES 4144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Política nacional de IA (CONPES 4144) y ruta 2019→
• Prioridades: adopción ética, datos, talento, servicios públicos
• Oportunidad: adaptar enfoque por riesgo a capacidad institucional local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Temas regulatorios recurrentes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Transparencia (informar uso de IA)
• Seguridad (pruebas, gestión de riesgos)
• Privacidad (protección de datos)
• Responsabilidad (quién responde por daños)
• Humano en el circuito en decisiones críticas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Línea de tiempo de hitos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Evolución de políticas</a:t>
            </a:r>
            <a:endParaRPr lang="en-US" sz="2000" dirty="0"/>
          </a:p>
        </p:txBody>
      </p:sp>
      <p:graphicFrame>
        <p:nvGraphicFramePr>
          <p:cNvPr id="2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Año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Hito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2019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 adopta y operacionaliza ADM + AIA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2021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Borrador de Ley de IA (UE)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Medidas de IA generativa (China)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NYC Local Law 144 (auditorías de sesgo)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 AI Act adoptada (fases)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Brasil: Senado aprueba PL 2338/2023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Comparativa: exigencia vs. flexibilidad</a:t>
            </a:r>
            <a:endParaRPr lang="en-US" sz="2000" dirty="0"/>
          </a:p>
        </p:txBody>
      </p:sp>
      <p:graphicFrame>
        <p:nvGraphicFramePr>
          <p:cNvPr id="2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645920"/>
          <a:ext cx="7772400" cy="3017520"/>
        </p:xfrm>
        <a:graphic>
          <a:graphicData uri="http://schemas.openxmlformats.org/drawingml/2006/table">
            <a:tbl>
              <a:tblPr/>
              <a:tblGrid>
                <a:gridCol w="118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Dimensión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Modelo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público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Sectorial/local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ex‑ante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Estrategia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Prohibiciones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Pocas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Alto riesgo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Según impacto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Revisiones/seguridad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Por definir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Transparencia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En desarrollo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0" y="731520"/>
            <a:ext cx="548640" cy="5486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Caso para debate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Un hospital usó un sistema de IA que sobrediagnosticó a varios pacientes
</a:t>
            </a:r>
            <a:r>
              <a:rPr lang="en-US" sz="1200" i="1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¿Qué exigirías como policymaker?
</a:t>
            </a: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Registro y AIA
• Pruebas de seguridad y validación clínica
• Supervisión humana y derecho a apelación
• Auditoría independiente y reporte público
• Sanciones y plan de corrección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en salud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Transformando la medicina, salvando vidas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puede salvar vidas, pero requiere supervisión ética y equidad.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[8]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Revolucionando la atención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diagnósticos a descubrimientos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Diagnóstico por imágenes: rayos X/MRI más rápidos y precisos
• Predicción de brotes y personalización de tratamientos
• Descubrimiento de nuevos fármacos con IA
• Herramientas COVID‑19: rastrear la pandemia y acelerar vacunas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[8]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Beneficios en contextos limitados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Ampliando acceso y equidad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Amplía el acceso en regiones con pocos especialistas
• Personaliza la atención y mejora eficiencia hospitalaria
• Potencia el compromiso del paciente y la telemedicina
• Reduce brechas en salud y desigualdades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Dinámica relámpago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Encuesta en vivo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1️⃣ ¿Quién usó IA hoy? (manos arriba)
2️⃣ ¿Quién confiaría en una IA tanto como en una persona?
</a:t>
            </a:r>
            <a:endParaRPr lang="en-US" sz="1200" dirty="0"/>
          </a:p>
          <a:p>
            <a:pPr marL="0" indent="0">
              <a:buNone/>
            </a:pPr>
            <a:r>
              <a:rPr lang="en-US" sz="1200" i="1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Uso≫confianza → brecha de gobernanza</a:t>
            </a:r>
            <a:endParaRPr lang="en-US" sz="1200" dirty="0"/>
          </a:p>
        </p:txBody>
      </p:sp>
      <p:pic>
        <p:nvPicPr>
          <p:cNvPr id="4" name="Image 0" descr="/home/oai/share/cached_assets_used/slide3.png"/>
          <p:cNvPicPr>
            <a:picLocks noChangeAspect="1"/>
          </p:cNvPicPr>
          <p:nvPr/>
        </p:nvPicPr>
        <p:blipFill>
          <a:blip r:embed="rId3"/>
          <a:srcRect l="12626" r="12626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Iniciativas en América Latina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Innovación desde el sur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Ministerios de salud en Argentina, Brasil, Chile y Colombia lanzan proyectos de IA
• Brasil lidera: estrategia ambiciosa, inversión en I+D
• Científicos brasileños descubren antibióticos con IA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[10]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/>
              </a:rPr>
              <a:t>[11]</a:t>
            </a:r>
            <a:endParaRPr lang="en-US" sz="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Ejemplos reales del mundo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Hospitales y diagnósticos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CHARTwatch (Canadá): monitorea &gt;100 datos y reduce mortalidad en un 26%
• NHS (Reino Unido): 1.2M imágenes retinianas para predecir retinopatía 3 años antes
• Implica menos errores médicos y atención preventiva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[12]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/>
              </a:rPr>
              <a:t>[18]</a:t>
            </a:r>
            <a:endParaRPr lang="en-US" sz="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Adopción y optimismo en América Latina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Médicos y expectativas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55% de doctores usan IA; 53% en la práctica médica
• 30% muy familiarizados; 80% requieren más formación
• ~70% ven impacto positivo; 67% creen que mejora la medicina
• 80% cree que la IA transformará su práctica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[13]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/>
              </a:rPr>
              <a:t>[14]</a:t>
            </a:r>
            <a:endParaRPr lang="en-US" sz="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Mercado de IA en salud en América Latina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 de crecimiento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Ingresos 2023: USD 408,6 M
• Pronóstico 2030: USD 3 644 M
• CAGR 2024–2030: 36,7%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[15]</a:t>
            </a:r>
            <a:endParaRPr lang="en-US" sz="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Desafíos y advertencias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Riesgos en salud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 del paciente: cualquier error puede costar vidas
• Privacidad de datos: uso de datos sensibles y posibles violaciones
• Sesgo y equidad: modelos no representativos afectan a poblaciones diversas
• Responsabilidad y regulación: ¿quién responde ante fallos?
• Ensayos clínicos y aprobación FDA/UE necesarios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[12]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Confianza y percepción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Pacientes y médicos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60% de adultos se sienten incómodos; solo 39% cómodos con IA en su atención
• 38% cree que mejorará resultados; 57% teme empeorar la relación médico‑paciente
• 37% cree que la seguridad de los registros será peor
• ~70% de médicos latinos ven impacto positivo; 80% requiere más capacitación
• La confianza se construye con educación, transparencia y supervisión humana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[16]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/>
              </a:rPr>
              <a:t>[17]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6"/>
              </a:rPr>
              <a:t>[13]</a:t>
            </a:r>
            <a:endParaRPr lang="en-US" sz="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Escenario interactivo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harías ante un error de IA?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Hospital rural utiliza IA para leer radiografías
• La IA pasa por alto un signo sutil de cáncer
• ¿Debemos depender menos? ¿Reentrenar el modelo?
• ¿Informar siempre cuando se usa IA?
• ¿Confirmación humana obligatoria?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[12]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Oportunidades vs. preocupaciones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doble filo de la adopción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Acceso 24/7 e inclusión
• Eficiencia y priorización
• Calidad y antifraude
• Opacidad y sesgos
• Privacidad y seguridad
• Responsabilidad y reparación</a:t>
            </a:r>
            <a:endParaRPr lang="en-US" sz="1200" dirty="0"/>
          </a:p>
        </p:txBody>
      </p:sp>
      <p:pic>
        <p:nvPicPr>
          <p:cNvPr id="4" name="Image 0" descr="/home/oai/share/cached_assets_used/slide4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impulso global por una IA responsable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Tendencias que importan para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Obligaciones por uso (enfoque de riesgo)
• Evaluaciones de impacto algorítmico
• Gobernanza de datos y auditorías
• Oficinas de IA y sandboxes</a:t>
            </a:r>
            <a:endParaRPr lang="en-US" sz="1200" dirty="0"/>
          </a:p>
        </p:txBody>
      </p:sp>
      <p:pic>
        <p:nvPicPr>
          <p:cNvPr id="4" name="Image 0" descr="/home/oai/share/cached_assets_used/slide5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316ED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85341" y="273843"/>
            <a:ext cx="3630007" cy="1355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>
                <a:latin typeface="+mj-lt"/>
                <a:ea typeface="+mj-ea"/>
                <a:cs typeface="+mj-cs"/>
              </a:rPr>
              <a:t>Mapa rápido: políticas y leyes</a:t>
            </a:r>
            <a:endParaRPr lang="en-US" sz="2100">
              <a:latin typeface="+mj-lt"/>
              <a:ea typeface="+mj-ea"/>
              <a:cs typeface="+mj-cs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>
                <a:latin typeface="+mj-lt"/>
                <a:ea typeface="+mj-ea"/>
                <a:cs typeface="+mj-cs"/>
              </a:rPr>
              <a:t>UE · Canadá · Brasil · Colombia</a:t>
            </a:r>
          </a:p>
        </p:txBody>
      </p:sp>
      <p:pic>
        <p:nvPicPr>
          <p:cNvPr id="4" name="Image 0" descr="/home/oai/share/cached_assets_used/slide6.png"/>
          <p:cNvPicPr>
            <a:picLocks noChangeAspect="1"/>
          </p:cNvPicPr>
          <p:nvPr/>
        </p:nvPicPr>
        <p:blipFill>
          <a:blip r:embed="rId3"/>
          <a:srcRect l="5406" r="5408" b="2"/>
          <a:stretch>
            <a:fillRect/>
          </a:stretch>
        </p:blipFill>
        <p:spPr>
          <a:xfrm>
            <a:off x="20" y="10"/>
            <a:ext cx="4587406" cy="51434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 1"/>
          <p:cNvSpPr/>
          <p:nvPr/>
        </p:nvSpPr>
        <p:spPr>
          <a:xfrm>
            <a:off x="4885341" y="1749972"/>
            <a:ext cx="3630007" cy="2882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UE: ley con </a:t>
            </a:r>
            <a:r>
              <a:rPr lang="en-US" sz="1500" dirty="0" err="1"/>
              <a:t>enfoque</a:t>
            </a:r>
            <a:r>
              <a:rPr lang="en-US" sz="1500" dirty="0"/>
              <a:t> </a:t>
            </a:r>
            <a:r>
              <a:rPr lang="en-US" sz="1500" dirty="0" err="1"/>
              <a:t>por</a:t>
            </a:r>
            <a:r>
              <a:rPr lang="en-US" sz="1500" dirty="0"/>
              <a:t> </a:t>
            </a:r>
            <a:r>
              <a:rPr lang="en-US" sz="1500" dirty="0" err="1"/>
              <a:t>riesgo</a:t>
            </a:r>
            <a:r>
              <a:rPr lang="en-US" sz="1500" dirty="0"/>
              <a:t>
</a:t>
            </a:r>
            <a:r>
              <a:rPr lang="en-US" sz="1500" dirty="0" err="1"/>
              <a:t>Canadá</a:t>
            </a:r>
            <a:r>
              <a:rPr lang="en-US" sz="1500" dirty="0"/>
              <a:t>: </a:t>
            </a:r>
            <a:r>
              <a:rPr lang="en-US" sz="1500" dirty="0" err="1"/>
              <a:t>Directiva</a:t>
            </a:r>
            <a:r>
              <a:rPr lang="en-US" sz="1500" dirty="0"/>
              <a:t> ADM (AIA)
</a:t>
            </a:r>
            <a:r>
              <a:rPr lang="en-US" sz="1500" dirty="0" err="1"/>
              <a:t>Brasil</a:t>
            </a:r>
            <a:r>
              <a:rPr lang="en-US" sz="1500" dirty="0"/>
              <a:t>: PL </a:t>
            </a:r>
            <a:r>
              <a:rPr lang="en-US" sz="1500" dirty="0" err="1"/>
              <a:t>nacional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trámite</a:t>
            </a:r>
            <a:r>
              <a:rPr lang="en-US" sz="1500"/>
              <a:t>
Colombia</a:t>
            </a:r>
            <a:r>
              <a:rPr lang="en-US" sz="1500" dirty="0"/>
              <a:t>: CONPES IA 2019→2025</a:t>
            </a:r>
          </a:p>
        </p:txBody>
      </p:sp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600" u="sng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>
                <a:solidFill>
                  <a:srgbClr val="000000"/>
                </a:solidFill>
              </a:rPr>
              <a:t>   </a:t>
            </a:r>
            <a:r>
              <a:rPr lang="en-US" sz="600" u="sng">
                <a:solidFill>
                  <a:srgbClr val="316ED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>
                <a:solidFill>
                  <a:srgbClr val="000000"/>
                </a:solidFill>
              </a:rPr>
              <a:t>   </a:t>
            </a:r>
            <a:r>
              <a:rPr lang="en-US" sz="600" u="sng">
                <a:solidFill>
                  <a:srgbClr val="316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>
                <a:solidFill>
                  <a:srgbClr val="000000"/>
                </a:solidFill>
              </a:rPr>
              <a:t>   </a:t>
            </a:r>
            <a:r>
              <a:rPr lang="en-US" sz="600" u="sng">
                <a:solidFill>
                  <a:srgbClr val="316ED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de adopción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Hechos rápidos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adopción sigue subiendo
• Estado: más allá de chatbots
• Implicación: skills y controles
• Pilotear → evaluar → escalar</a:t>
            </a:r>
            <a:endParaRPr lang="en-US" sz="1200" dirty="0"/>
          </a:p>
        </p:txBody>
      </p:sp>
      <p:pic>
        <p:nvPicPr>
          <p:cNvPr id="4" name="Image 0" descr="/home/oai/share/cached_assets_used/slide7.png"/>
          <p:cNvPicPr>
            <a:picLocks noChangeAspect="1"/>
          </p:cNvPicPr>
          <p:nvPr/>
        </p:nvPicPr>
        <p:blipFill>
          <a:blip r:embed="rId3"/>
          <a:srcRect l="12626" r="12626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 que veremos hoy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Cinco temas, un hilo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Política y regulación de IA
2. IA en salud
3. Vehículos autónomos
4. Equidad algorítmica
5. IA y sociedad</a:t>
            </a:r>
            <a:endParaRPr lang="en-US" sz="1200" dirty="0"/>
          </a:p>
        </p:txBody>
      </p:sp>
      <p:pic>
        <p:nvPicPr>
          <p:cNvPr id="4" name="Image 0" descr="/home/oai/share/cached_assets_used/slide8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Expectativas y participación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trabajaremos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Casos reales y mini-debates
• Encuestas rápidas por bloque
• Herramientas y plantillas
• Trae un ejemplo local
• Notas y enlaces al final
• Feedback para próximos pasos</a:t>
            </a:r>
            <a:endParaRPr lang="en-US" sz="1200" dirty="0"/>
          </a:p>
        </p:txBody>
      </p:sp>
      <p:pic>
        <p:nvPicPr>
          <p:cNvPr id="4" name="Image 0" descr="/home/oai/share/cached_assets_used/slide9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316ED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B40A712-D21B-4EA7-80D5-C0062183B0BB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1863</Words>
  <Application>Microsoft Office PowerPoint</Application>
  <PresentationFormat>On-screen Show (16:9)</PresentationFormat>
  <Paragraphs>235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Carlos Denner</cp:lastModifiedBy>
  <cp:revision>1</cp:revision>
  <dcterms:created xsi:type="dcterms:W3CDTF">2025-10-12T15:58:56Z</dcterms:created>
  <dcterms:modified xsi:type="dcterms:W3CDTF">2025-10-12T17:02:34Z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7336d3-d2b8-44a9-b18c-290c94eca62f_Enabled">
    <vt:lpwstr>true</vt:lpwstr>
  </property>
  <property fmtid="{D5CDD505-2E9C-101B-9397-08002B2CF9AE}" pid="3" name="MSIP_Label_d97336d3-d2b8-44a9-b18c-290c94eca62f_SetDate">
    <vt:lpwstr>2025-10-12T16:59:24Z</vt:lpwstr>
  </property>
  <property fmtid="{D5CDD505-2E9C-101B-9397-08002B2CF9AE}" pid="4" name="MSIP_Label_d97336d3-d2b8-44a9-b18c-290c94eca62f_Method">
    <vt:lpwstr>Standard</vt:lpwstr>
  </property>
  <property fmtid="{D5CDD505-2E9C-101B-9397-08002B2CF9AE}" pid="5" name="MSIP_Label_d97336d3-d2b8-44a9-b18c-290c94eca62f_Name">
    <vt:lpwstr>Confidentiels</vt:lpwstr>
  </property>
  <property fmtid="{D5CDD505-2E9C-101B-9397-08002B2CF9AE}" pid="6" name="MSIP_Label_d97336d3-d2b8-44a9-b18c-290c94eca62f_SiteId">
    <vt:lpwstr>f27245a4-ee10-4b56-8358-051aab939ece</vt:lpwstr>
  </property>
  <property fmtid="{D5CDD505-2E9C-101B-9397-08002B2CF9AE}" pid="7" name="MSIP_Label_d97336d3-d2b8-44a9-b18c-290c94eca62f_ActionId">
    <vt:lpwstr>b3ec47a2-597d-45b0-887e-1bf0d45d6288</vt:lpwstr>
  </property>
  <property fmtid="{D5CDD505-2E9C-101B-9397-08002B2CF9AE}" pid="8" name="MSIP_Label_d97336d3-d2b8-44a9-b18c-290c94eca62f_ContentBits">
    <vt:lpwstr>0</vt:lpwstr>
  </property>
  <property fmtid="{D5CDD505-2E9C-101B-9397-08002B2CF9AE}" pid="9" name="MSIP_Label_d97336d3-d2b8-44a9-b18c-290c94eca62f_Tag">
    <vt:lpwstr>10, 3, 0, 1</vt:lpwstr>
  </property>
</Properties>
</file>